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77" r:id="rId2"/>
    <p:sldId id="258" r:id="rId3"/>
    <p:sldId id="278" r:id="rId4"/>
    <p:sldId id="306" r:id="rId5"/>
    <p:sldId id="308" r:id="rId6"/>
    <p:sldId id="263" r:id="rId7"/>
    <p:sldId id="309" r:id="rId8"/>
    <p:sldId id="310" r:id="rId9"/>
    <p:sldId id="311" r:id="rId10"/>
    <p:sldId id="270" r:id="rId11"/>
    <p:sldId id="314" r:id="rId12"/>
    <p:sldId id="315" r:id="rId13"/>
    <p:sldId id="316" r:id="rId14"/>
    <p:sldId id="317" r:id="rId15"/>
    <p:sldId id="318" r:id="rId16"/>
    <p:sldId id="320" r:id="rId17"/>
    <p:sldId id="321" r:id="rId18"/>
    <p:sldId id="322" r:id="rId19"/>
    <p:sldId id="323" r:id="rId20"/>
    <p:sldId id="326" r:id="rId21"/>
    <p:sldId id="333" r:id="rId22"/>
    <p:sldId id="334" r:id="rId23"/>
    <p:sldId id="329" r:id="rId24"/>
    <p:sldId id="327" r:id="rId25"/>
    <p:sldId id="328" r:id="rId26"/>
    <p:sldId id="330" r:id="rId27"/>
    <p:sldId id="331" r:id="rId28"/>
    <p:sldId id="335" r:id="rId29"/>
    <p:sldId id="336" r:id="rId30"/>
    <p:sldId id="342" r:id="rId31"/>
    <p:sldId id="341" r:id="rId32"/>
    <p:sldId id="340" r:id="rId33"/>
    <p:sldId id="339" r:id="rId34"/>
    <p:sldId id="338" r:id="rId35"/>
    <p:sldId id="337" r:id="rId36"/>
    <p:sldId id="332" r:id="rId3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ksjon" id="{CB6BBEF7-9717-4733-A929-535518E6EBF6}">
          <p14:sldIdLst>
            <p14:sldId id="277"/>
            <p14:sldId id="258"/>
          </p14:sldIdLst>
        </p14:section>
        <p14:section name="Utforme presentasjonen" id="{16378913-E5ED-4281-BAF5-F1F938CB0BED}">
          <p14:sldIdLst>
            <p14:sldId id="278"/>
            <p14:sldId id="306"/>
            <p14:sldId id="308"/>
          </p14:sldIdLst>
        </p14:section>
        <p14:section name="Gjør presentasjonen rikere" id="{E2D565D1-BA5E-44E6-A40E-50A644912248}">
          <p14:sldIdLst>
            <p14:sldId id="263"/>
            <p14:sldId id="309"/>
            <p14:sldId id="310"/>
            <p14:sldId id="311"/>
          </p14:sldIdLst>
        </p14:section>
        <p14:section name="Fremfør presentasjonen" id="{71D59651-8EFA-4415-9623-98B4C4A8699C}">
          <p14:sldIdLst>
            <p14:sldId id="270"/>
            <p14:sldId id="314"/>
            <p14:sldId id="315"/>
            <p14:sldId id="316"/>
            <p14:sldId id="317"/>
            <p14:sldId id="318"/>
            <p14:sldId id="320"/>
            <p14:sldId id="321"/>
            <p14:sldId id="322"/>
            <p14:sldId id="323"/>
            <p14:sldId id="326"/>
            <p14:sldId id="333"/>
            <p14:sldId id="334"/>
            <p14:sldId id="329"/>
            <p14:sldId id="327"/>
            <p14:sldId id="328"/>
            <p14:sldId id="330"/>
            <p14:sldId id="331"/>
            <p14:sldId id="335"/>
            <p14:sldId id="336"/>
            <p14:sldId id="342"/>
            <p14:sldId id="341"/>
            <p14:sldId id="340"/>
            <p14:sldId id="339"/>
            <p14:sldId id="338"/>
            <p14:sldId id="337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89876" autoAdjust="0"/>
  </p:normalViewPr>
  <p:slideViewPr>
    <p:cSldViewPr>
      <p:cViewPr varScale="1">
        <p:scale>
          <a:sx n="66" d="100"/>
          <a:sy n="66" d="100"/>
        </p:scale>
        <p:origin x="2040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b-NO" sz="1200"/>
            </a:lvl1pPr>
          </a:lstStyle>
          <a:p>
            <a:fld id="{00F830A1-3891-4B82-A120-081866556DA0}" type="datetimeFigureOut">
              <a:pPr/>
              <a:t>25.11.2025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b-NO" sz="1200"/>
            </a:lvl1pPr>
          </a:lstStyle>
          <a:p>
            <a:fld id="{58CC9574-A819-4FE4-99A7-1E27AD09ADC2}" type="slidenum"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32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b-NO" smtClean="0"/>
              <a:pPr/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nb-NO" smtClean="0"/>
              <a:pPr/>
              <a:t>2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b-NO" smtClean="0"/>
              <a:pPr/>
              <a:t>3</a:t>
            </a:fld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b-NO" smtClean="0"/>
              <a:pPr/>
              <a:t>23</a:t>
            </a:fld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b-NO" smtClean="0"/>
              <a:pPr/>
              <a:t>36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b-NO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nb-NO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nb-NO"/>
              <a:t>Klikk for å redigere stil for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nb-NO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nb-NO"/>
              <a:t>Klikk for å redigere tittelstil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um med tit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b-NO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nb-NO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nb-NO"/>
            </a:lvl1pPr>
          </a:lstStyle>
          <a:p>
            <a:pPr eaLnBrk="1" latinLnBrk="0" hangingPunct="1"/>
            <a:r>
              <a:rPr lang="nb-NO"/>
              <a:t>Klikk ikonet for å legge til media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b-NO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b-NO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nb-NO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nb-NO" sz="3200"/>
            </a:lvl1pPr>
            <a:lvl2pPr marL="457200" indent="0" eaLnBrk="1" latinLnBrk="0" hangingPunct="1">
              <a:buNone/>
              <a:defRPr kumimoji="0" lang="nb-NO" sz="2800"/>
            </a:lvl2pPr>
            <a:lvl3pPr marL="914400" indent="0" eaLnBrk="1" latinLnBrk="0" hangingPunct="1">
              <a:buNone/>
              <a:defRPr kumimoji="0" lang="nb-NO" sz="2400"/>
            </a:lvl3pPr>
            <a:lvl4pPr marL="1371600" indent="0" eaLnBrk="1" latinLnBrk="0" hangingPunct="1">
              <a:buNone/>
              <a:defRPr kumimoji="0" lang="nb-NO" sz="2000"/>
            </a:lvl4pPr>
            <a:lvl5pPr marL="1828800" indent="0" eaLnBrk="1" latinLnBrk="0" hangingPunct="1">
              <a:buNone/>
              <a:defRPr kumimoji="0" lang="nb-NO" sz="2000"/>
            </a:lvl5pPr>
            <a:lvl6pPr marL="2286000" indent="0" eaLnBrk="1" latinLnBrk="0" hangingPunct="1">
              <a:buNone/>
              <a:defRPr kumimoji="0" lang="nb-NO" sz="2000"/>
            </a:lvl6pPr>
            <a:lvl7pPr marL="2743200" indent="0" eaLnBrk="1" latinLnBrk="0" hangingPunct="1">
              <a:buNone/>
              <a:defRPr kumimoji="0" lang="nb-NO" sz="2000"/>
            </a:lvl7pPr>
            <a:lvl8pPr marL="3200400" indent="0" eaLnBrk="1" latinLnBrk="0" hangingPunct="1">
              <a:buNone/>
              <a:defRPr kumimoji="0" lang="nb-NO" sz="2000"/>
            </a:lvl8pPr>
            <a:lvl9pPr marL="3657600" indent="0" eaLnBrk="1" latinLnBrk="0" hangingPunct="1">
              <a:buNone/>
              <a:defRPr kumimoji="0" lang="nb-NO" sz="2000"/>
            </a:lvl9pPr>
          </a:lstStyle>
          <a:p>
            <a:pPr eaLnBrk="1" latinLnBrk="0" hangingPunct="1"/>
            <a:r>
              <a:rPr lang="nb-NO"/>
              <a:t>Klikk ikonet for å legge til et bilde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nb-NO" sz="1400"/>
            </a:lvl1pPr>
            <a:lvl2pPr marL="457200" indent="0" eaLnBrk="1" latinLnBrk="0" hangingPunct="1">
              <a:buNone/>
              <a:defRPr kumimoji="0" lang="nb-NO" sz="1200"/>
            </a:lvl2pPr>
            <a:lvl3pPr marL="914400" indent="0" eaLnBrk="1" latinLnBrk="0" hangingPunct="1">
              <a:buNone/>
              <a:defRPr kumimoji="0" lang="nb-NO" sz="1000"/>
            </a:lvl3pPr>
            <a:lvl4pPr marL="1371600" indent="0" eaLnBrk="1" latinLnBrk="0" hangingPunct="1">
              <a:buNone/>
              <a:defRPr kumimoji="0" lang="nb-NO" sz="900"/>
            </a:lvl4pPr>
            <a:lvl5pPr marL="1828800" indent="0" eaLnBrk="1" latinLnBrk="0" hangingPunct="1">
              <a:buNone/>
              <a:defRPr kumimoji="0" lang="nb-NO" sz="900"/>
            </a:lvl5pPr>
            <a:lvl6pPr marL="2286000" indent="0" eaLnBrk="1" latinLnBrk="0" hangingPunct="1">
              <a:buNone/>
              <a:defRPr kumimoji="0" lang="nb-NO" sz="900"/>
            </a:lvl6pPr>
            <a:lvl7pPr marL="2743200" indent="0" eaLnBrk="1" latinLnBrk="0" hangingPunct="1">
              <a:buNone/>
              <a:defRPr kumimoji="0" lang="nb-NO" sz="900"/>
            </a:lvl7pPr>
            <a:lvl8pPr marL="3200400" indent="0" eaLnBrk="1" latinLnBrk="0" hangingPunct="1">
              <a:buNone/>
              <a:defRPr kumimoji="0" lang="nb-NO" sz="900"/>
            </a:lvl8pPr>
            <a:lvl9pPr marL="3657600" indent="0" eaLnBrk="1" latinLnBrk="0" hangingPunct="1">
              <a:buNone/>
              <a:defRPr kumimoji="0" lang="nb-NO" sz="900"/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ddrett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nb-NO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/>
              <a:t>    Klikk for å redigere tittelstil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nb-NO" sz="3000" b="1" cap="all"/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nb-NO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b-NO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nb-NO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nb-NO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nb-NO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nb-NO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nb-NO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nb-NO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nb-NO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nb-NO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: utheve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b-NO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nb-NO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nb-NO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b-NO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b-NO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b-NO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b-NO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nb-NO" sz="1800"/>
            </a:lvl6pPr>
            <a:lvl7pPr eaLnBrk="1" latinLnBrk="0" hangingPunct="1">
              <a:defRPr kumimoji="0" lang="nb-NO" sz="1800"/>
            </a:lvl7pPr>
            <a:lvl8pPr eaLnBrk="1" latinLnBrk="0" hangingPunct="1">
              <a:defRPr kumimoji="0" lang="nb-NO" sz="1800"/>
            </a:lvl8pPr>
            <a:lvl9pPr eaLnBrk="1" latinLnBrk="0" hangingPunct="1">
              <a:defRPr kumimoji="0" lang="nb-NO" sz="1800"/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nb-NO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b-NO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b-NO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b-NO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b-NO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nb-NO" sz="1800"/>
            </a:lvl6pPr>
            <a:lvl7pPr eaLnBrk="1" latinLnBrk="0" hangingPunct="1">
              <a:defRPr kumimoji="0" lang="nb-NO" sz="1800"/>
            </a:lvl7pPr>
            <a:lvl8pPr eaLnBrk="1" latinLnBrk="0" hangingPunct="1">
              <a:defRPr kumimoji="0" lang="nb-NO" sz="1800"/>
            </a:lvl8pPr>
            <a:lvl9pPr eaLnBrk="1" latinLnBrk="0" hangingPunct="1">
              <a:defRPr kumimoji="0" lang="nb-NO" sz="1800"/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nb-NO"/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: utheve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nb-NO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/>
              <a:t>Klikk for å redigere tittelstil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nb-NO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nb-NO" sz="2000" b="1"/>
            </a:lvl2pPr>
            <a:lvl3pPr marL="914400" indent="0" eaLnBrk="1" latinLnBrk="0" hangingPunct="1">
              <a:buNone/>
              <a:defRPr kumimoji="0" lang="nb-NO" sz="1800" b="1"/>
            </a:lvl3pPr>
            <a:lvl4pPr marL="1371600" indent="0" eaLnBrk="1" latinLnBrk="0" hangingPunct="1">
              <a:buNone/>
              <a:defRPr kumimoji="0" lang="nb-NO" sz="1600" b="1"/>
            </a:lvl4pPr>
            <a:lvl5pPr marL="1828800" indent="0" eaLnBrk="1" latinLnBrk="0" hangingPunct="1">
              <a:buNone/>
              <a:defRPr kumimoji="0" lang="nb-NO" sz="1600" b="1"/>
            </a:lvl5pPr>
            <a:lvl6pPr marL="2286000" indent="0" eaLnBrk="1" latinLnBrk="0" hangingPunct="1">
              <a:buNone/>
              <a:defRPr kumimoji="0" lang="nb-NO" sz="1600" b="1"/>
            </a:lvl6pPr>
            <a:lvl7pPr marL="2743200" indent="0" eaLnBrk="1" latinLnBrk="0" hangingPunct="1">
              <a:buNone/>
              <a:defRPr kumimoji="0" lang="nb-NO" sz="1600" b="1"/>
            </a:lvl7pPr>
            <a:lvl8pPr marL="3200400" indent="0" eaLnBrk="1" latinLnBrk="0" hangingPunct="1">
              <a:buNone/>
              <a:defRPr kumimoji="0" lang="nb-NO" sz="1600" b="1"/>
            </a:lvl8pPr>
            <a:lvl9pPr marL="3657600" indent="0" eaLnBrk="1" latinLnBrk="0" hangingPunct="1">
              <a:buNone/>
              <a:defRPr kumimoji="0" lang="nb-NO" sz="1600" b="1"/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b-NO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nb-NO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nb-NO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nb-NO"/>
              <a:t>Klikk for å redigere undertittelstil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nb-NO" sz="2000" b="1"/>
            </a:lvl1pPr>
          </a:lstStyle>
          <a:p>
            <a:pPr eaLnBrk="1" latinLnBrk="0" hangingPunct="1"/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nb-NO" sz="2800">
                <a:solidFill>
                  <a:schemeClr val="bg1"/>
                </a:solidFill>
              </a:defRPr>
            </a:lvl1pPr>
            <a:lvl2pPr eaLnBrk="1" latinLnBrk="0" hangingPunct="1">
              <a:defRPr kumimoji="0" lang="nb-NO" sz="2800">
                <a:solidFill>
                  <a:schemeClr val="bg1"/>
                </a:solidFill>
              </a:defRPr>
            </a:lvl2pPr>
            <a:lvl3pPr eaLnBrk="1" latinLnBrk="0" hangingPunct="1">
              <a:defRPr kumimoji="0" lang="nb-NO" sz="2400">
                <a:solidFill>
                  <a:schemeClr val="bg1"/>
                </a:solidFill>
              </a:defRPr>
            </a:lvl3pPr>
            <a:lvl4pPr eaLnBrk="1" latinLnBrk="0" hangingPunct="1">
              <a:defRPr kumimoji="0" lang="nb-NO" sz="2000">
                <a:solidFill>
                  <a:schemeClr val="bg1"/>
                </a:solidFill>
              </a:defRPr>
            </a:lvl4pPr>
            <a:lvl5pPr eaLnBrk="1" latinLnBrk="0" hangingPunct="1">
              <a:defRPr kumimoji="0" lang="nb-NO" sz="2000">
                <a:solidFill>
                  <a:schemeClr val="bg1"/>
                </a:solidFill>
              </a:defRPr>
            </a:lvl5pPr>
            <a:lvl6pPr eaLnBrk="1" latinLnBrk="0" hangingPunct="1">
              <a:defRPr kumimoji="0" lang="nb-NO" sz="2000"/>
            </a:lvl6pPr>
            <a:lvl7pPr eaLnBrk="1" latinLnBrk="0" hangingPunct="1">
              <a:defRPr kumimoji="0" lang="nb-NO" sz="2000"/>
            </a:lvl7pPr>
            <a:lvl8pPr eaLnBrk="1" latinLnBrk="0" hangingPunct="1">
              <a:defRPr kumimoji="0" lang="nb-NO" sz="2000"/>
            </a:lvl8pPr>
            <a:lvl9pPr eaLnBrk="1" latinLnBrk="0" hangingPunct="1">
              <a:defRPr kumimoji="0" lang="nb-NO" sz="2000"/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nb-NO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b-NO" sz="1200"/>
            </a:lvl2pPr>
            <a:lvl3pPr marL="914400" indent="0" eaLnBrk="1" latinLnBrk="0" hangingPunct="1">
              <a:buNone/>
              <a:defRPr kumimoji="0" lang="nb-NO" sz="1000"/>
            </a:lvl3pPr>
            <a:lvl4pPr marL="1371600" indent="0" eaLnBrk="1" latinLnBrk="0" hangingPunct="1">
              <a:buNone/>
              <a:defRPr kumimoji="0" lang="nb-NO" sz="900"/>
            </a:lvl4pPr>
            <a:lvl5pPr marL="1828800" indent="0" eaLnBrk="1" latinLnBrk="0" hangingPunct="1">
              <a:buNone/>
              <a:defRPr kumimoji="0" lang="nb-NO" sz="900"/>
            </a:lvl5pPr>
            <a:lvl6pPr marL="2286000" indent="0" eaLnBrk="1" latinLnBrk="0" hangingPunct="1">
              <a:buNone/>
              <a:defRPr kumimoji="0" lang="nb-NO" sz="900"/>
            </a:lvl6pPr>
            <a:lvl7pPr marL="2743200" indent="0" eaLnBrk="1" latinLnBrk="0" hangingPunct="1">
              <a:buNone/>
              <a:defRPr kumimoji="0" lang="nb-NO" sz="900"/>
            </a:lvl7pPr>
            <a:lvl8pPr marL="3200400" indent="0" eaLnBrk="1" latinLnBrk="0" hangingPunct="1">
              <a:buNone/>
              <a:defRPr kumimoji="0" lang="nb-NO" sz="900"/>
            </a:lvl8pPr>
            <a:lvl9pPr marL="3657600" indent="0" eaLnBrk="1" latinLnBrk="0" hangingPunct="1">
              <a:buNone/>
              <a:defRPr kumimoji="0" lang="nb-NO" sz="900"/>
            </a:lvl9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b-NO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nb-N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b-N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nb-N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nb-NO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b-NO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b-NO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b-NO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b-NO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b-NO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b-NO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b-NO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b-NO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b-NO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b-NO"/>
      </a:defPPr>
      <a:lvl1pPr marL="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b-N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-pictures.com/genealogy/tree/Holdt.Daniel+Lalou.ht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nb-NO" dirty="0"/>
              <a:t>Hans Isdahl, Rælingen historielag: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nb-NO" sz="2400" b="0">
                <a:solidFill>
                  <a:srgbClr val="7BCF27"/>
                </a:solidFill>
                <a:latin typeface="Calibri" pitchFamily="34" charset="0"/>
              </a:rPr>
              <a:t>Noen </a:t>
            </a:r>
            <a:r>
              <a:rPr lang="nb-NO" sz="2400" b="0" dirty="0">
                <a:solidFill>
                  <a:srgbClr val="7BCF27"/>
                </a:solidFill>
                <a:latin typeface="Calibri" pitchFamily="34" charset="0"/>
              </a:rPr>
              <a:t>a</a:t>
            </a:r>
            <a:r>
              <a:rPr lang="nb-NO" sz="2400" b="0">
                <a:solidFill>
                  <a:srgbClr val="7BCF27"/>
                </a:solidFill>
                <a:latin typeface="Calibri" pitchFamily="34" charset="0"/>
              </a:rPr>
              <a:t>lternativer </a:t>
            </a:r>
            <a:r>
              <a:rPr lang="nb-NO" sz="2400" b="0" dirty="0">
                <a:solidFill>
                  <a:srgbClr val="7BCF27"/>
                </a:solidFill>
                <a:latin typeface="Calibri" pitchFamily="34" charset="0"/>
              </a:rPr>
              <a:t>for en som vil lage</a:t>
            </a:r>
            <a:br>
              <a:rPr lang="nb-NO" sz="2400" b="0" dirty="0">
                <a:solidFill>
                  <a:srgbClr val="262626"/>
                </a:solidFill>
              </a:rPr>
            </a:br>
            <a:r>
              <a:rPr lang="nb-NO" sz="5600" b="0" dirty="0">
                <a:solidFill>
                  <a:prstClr val="white"/>
                </a:solidFill>
              </a:rPr>
              <a:t>SLEKTSBOK</a:t>
            </a:r>
            <a:endParaRPr lang="nb-NO" sz="5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nb-NO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Alternativer</a:t>
            </a:r>
            <a:endParaRPr lang="nb-NO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nb-NO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Ingen fullstendig liste: Hvilken historie vil vi egentlig fortelle?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10</a:t>
            </a:fld>
            <a:endParaRPr kumimoji="0"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Slektsgransking er sjølopptatt</a:t>
            </a:r>
          </a:p>
          <a:p>
            <a:r>
              <a:rPr lang="nb-NO" dirty="0"/>
              <a:t>Slektsgransking fører sjelden til kunnskap om historiske forhold</a:t>
            </a:r>
          </a:p>
          <a:p>
            <a:r>
              <a:rPr lang="nb-NO" dirty="0"/>
              <a:t>Men hvordan kan likevel kunnskaper om individer bli til viten om bygda, nasjonen og verden?</a:t>
            </a:r>
          </a:p>
          <a:p>
            <a:endParaRPr lang="nb-NO" dirty="0"/>
          </a:p>
          <a:p>
            <a:r>
              <a:rPr lang="nb-NO" dirty="0"/>
              <a:t>Men kan vi gjøre </a:t>
            </a:r>
            <a:r>
              <a:rPr lang="nb-NO" dirty="0" err="1"/>
              <a:t>slektsbøker</a:t>
            </a:r>
            <a:r>
              <a:rPr lang="nb-NO" dirty="0"/>
              <a:t> interessante for fler enn noen veldig få lesere?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11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16539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1) Kjernefamilien som utgangspunkt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En kjernefamilie og de tre generasjonene som hører med, inkludert onkler, tanter, nevøer, søskenbarn osv.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Plassere familien i forhold til:</a:t>
            </a:r>
          </a:p>
          <a:p>
            <a:r>
              <a:rPr lang="nb-NO" dirty="0"/>
              <a:t>andre familier</a:t>
            </a:r>
          </a:p>
          <a:p>
            <a:r>
              <a:rPr lang="nb-NO" dirty="0"/>
              <a:t>sosiale forhold på den tida</a:t>
            </a:r>
          </a:p>
          <a:p>
            <a:r>
              <a:rPr lang="nb-NO" dirty="0"/>
              <a:t>den lokale og nasjonale historia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12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972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2) Ett årstall som utgangspunkt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Hvilke 4 eller 8 familier er utgangspunktet for meg og mine i år 1905, året Norge ble et eget land?</a:t>
            </a:r>
          </a:p>
          <a:p>
            <a:r>
              <a:rPr lang="nb-NO" dirty="0"/>
              <a:t>Tilsvarende med 1814 som utgangspunkt, året Norge fikk egen grunnlov.</a:t>
            </a:r>
          </a:p>
          <a:p>
            <a:r>
              <a:rPr lang="nb-NO" dirty="0"/>
              <a:t>Andre fine årstall med gode folketellinger eller manntall som kan danne grunnlag:</a:t>
            </a:r>
          </a:p>
          <a:p>
            <a:pPr marL="0" indent="0">
              <a:buNone/>
            </a:pPr>
            <a:r>
              <a:rPr lang="nb-NO" dirty="0"/>
              <a:t>	1865, 1801, 1701</a:t>
            </a:r>
          </a:p>
          <a:p>
            <a:pPr marL="0" indent="0">
              <a:buNone/>
            </a:pPr>
            <a:r>
              <a:rPr lang="nb-NO" i="1" dirty="0"/>
              <a:t>(Knut </a:t>
            </a:r>
            <a:r>
              <a:rPr lang="nb-NO" i="1" dirty="0" err="1"/>
              <a:t>Kjeldstadli</a:t>
            </a:r>
            <a:r>
              <a:rPr lang="nb-NO" i="1" dirty="0"/>
              <a:t> har skrevet ei bok om sine 4 besteforeldre og plassert dem i vår nyere historie)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13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3) Urbanisering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skjedde med bønder, husmenn og fiskere når de dro til byen?</a:t>
            </a:r>
          </a:p>
          <a:p>
            <a:endParaRPr lang="nb-NO" dirty="0"/>
          </a:p>
          <a:p>
            <a:r>
              <a:rPr lang="nb-NO" dirty="0"/>
              <a:t>Klassereiser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i="1" dirty="0"/>
              <a:t>(Roy Jakobsens bøker Seierherrene og de fire romanene om </a:t>
            </a:r>
            <a:r>
              <a:rPr lang="nb-NO" i="1" dirty="0" err="1"/>
              <a:t>Barrøy</a:t>
            </a:r>
            <a:r>
              <a:rPr lang="nb-NO" i="1" dirty="0"/>
              <a:t>-folket forteller slike historier om innvandring til Oslo fra Nordland)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14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4) Husmannshistorier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Hvorfor ble noen husmenn?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Var det noen vei ut av husmannslivet?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15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5) Utvandring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Amerikabrevene som kilde for beskrivelse av slekt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Vandring i Norge, særlig til Bardu, Målselv og steder i Finnmark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16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6) Innvandring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Flukten fra landsbygda</a:t>
            </a:r>
          </a:p>
          <a:p>
            <a:endParaRPr lang="nb-NO" dirty="0"/>
          </a:p>
          <a:p>
            <a:r>
              <a:rPr lang="nb-NO" dirty="0"/>
              <a:t>Svensk innvandring, pakistansk osv.</a:t>
            </a:r>
          </a:p>
          <a:p>
            <a:endParaRPr lang="nb-NO" dirty="0"/>
          </a:p>
          <a:p>
            <a:r>
              <a:rPr lang="nb-NO" dirty="0"/>
              <a:t>Den største «samebyen» er Oslo…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17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7) Innvandring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Folk har kommet til Norge i tusenvis av år!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Finske bygder i Finnmark og Nord-Troms</a:t>
            </a:r>
          </a:p>
          <a:p>
            <a:r>
              <a:rPr lang="nb-NO" dirty="0"/>
              <a:t>Skogfinske bygder på Østlandet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18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8) Etnisitet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Samisk</a:t>
            </a:r>
          </a:p>
          <a:p>
            <a:r>
              <a:rPr lang="nb-NO" dirty="0"/>
              <a:t>Finsk</a:t>
            </a:r>
          </a:p>
          <a:p>
            <a:r>
              <a:rPr lang="nb-NO" dirty="0"/>
              <a:t>Osv.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19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5858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Hva kan ei </a:t>
            </a:r>
            <a:r>
              <a:rPr 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slektsbok</a:t>
            </a:r>
            <a:r>
              <a:rPr 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være?</a:t>
            </a:r>
            <a:endParaRPr lang="nb-NO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4781" y="1347168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906118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nb-NO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Referere </a:t>
              </a:r>
            </a:p>
            <a:p>
              <a:pPr algn="ctr">
                <a:lnSpc>
                  <a:spcPct val="80000"/>
                </a:lnSpc>
              </a:pPr>
              <a:r>
                <a:rPr lang="nb-NO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eller</a:t>
              </a:r>
            </a:p>
            <a:p>
              <a:pPr algn="ctr">
                <a:lnSpc>
                  <a:spcPct val="80000"/>
                </a:lnSpc>
              </a:pPr>
              <a:r>
                <a:rPr lang="nb-NO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tolke?</a:t>
              </a:r>
              <a:endParaRPr lang="nb-NO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8964" y="2019198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16547" y="1302609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nb-NO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Klassikerne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780264" y="202695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50470" y="1298845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7000" b="1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nb-NO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Alternativer</a:t>
              </a:r>
            </a:p>
            <a:p>
              <a:pPr algn="ctr">
                <a:lnSpc>
                  <a:spcPct val="80000"/>
                </a:lnSpc>
              </a:pPr>
              <a:endParaRPr lang="nb-NO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</a:t>
              </a:r>
            </a:p>
          </p:txBody>
        </p:sp>
      </p:grp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nb-NO" smtClean="0"/>
              <a:pPr/>
              <a:t>2</a:t>
            </a:fld>
            <a:endParaRPr kumimoji="0" lang="nb-NO"/>
          </a:p>
        </p:txBody>
      </p:sp>
      <p:grpSp>
        <p:nvGrpSpPr>
          <p:cNvPr id="25" name="Group 25"/>
          <p:cNvGrpSpPr/>
          <p:nvPr/>
        </p:nvGrpSpPr>
        <p:grpSpPr>
          <a:xfrm>
            <a:off x="6722802" y="1302609"/>
            <a:ext cx="2057400" cy="2708434"/>
            <a:chOff x="762000" y="1557456"/>
            <a:chExt cx="2057400" cy="2708434"/>
          </a:xfrm>
        </p:grpSpPr>
        <p:sp>
          <p:nvSpPr>
            <p:cNvPr id="27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      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</a:p>
          </p:txBody>
        </p:sp>
        <p:sp>
          <p:nvSpPr>
            <p:cNvPr id="29" name="TextBox 12"/>
            <p:cNvSpPr txBox="1"/>
            <p:nvPr/>
          </p:nvSpPr>
          <p:spPr>
            <a:xfrm>
              <a:off x="823416" y="2666898"/>
              <a:ext cx="1931160" cy="9061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nb-NO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Redskaper</a:t>
              </a:r>
            </a:p>
            <a:p>
              <a:pPr algn="ctr">
                <a:lnSpc>
                  <a:spcPct val="80000"/>
                </a:lnSpc>
              </a:pPr>
              <a:r>
                <a:rPr lang="nb-NO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Med mer…</a:t>
              </a:r>
              <a:endParaRPr lang="nb-NO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0" name="Oval 18"/>
            <p:cNvSpPr/>
            <p:nvPr/>
          </p:nvSpPr>
          <p:spPr>
            <a:xfrm>
              <a:off x="998964" y="1971543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9) Kvinnehistorier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skjedde med kvinner som fikk barn utenfor ekteskap?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20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57731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E568C-2368-B254-EA26-403D943F6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DD69DC-C55D-6755-B714-75E94ECA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10) Reisende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360794-2F55-C605-70C9-65C49E94A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Å følge reisende som tatere, rom, splint bakover i historia. En vanskelig øvelse, men spennende.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3DF3E2-0DCC-5D61-B3BF-52450018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82C1B3-2839-8241-B912-79A1B67B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21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61353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32BA8-7759-32BC-855C-5A284B9E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F9D5A7-5F8C-E9E5-89F9-095F24D0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11) Osv.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55CE7E-ED99-E636-3D34-C1100291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Mulighetene er uendelige</a:t>
            </a:r>
          </a:p>
          <a:p>
            <a:endParaRPr lang="nb-NO" dirty="0"/>
          </a:p>
          <a:p>
            <a:r>
              <a:rPr lang="nb-NO" dirty="0"/>
              <a:t>Det viktige er å velge seg et perspektiv, en innfallsvinkel som er interessant for en sjøl – og for eventuelle lesere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E7AEE1-46B8-CD46-3F56-25DE3065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042093-A284-B7E6-231B-93C4FFB8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22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156592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nb-NO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Redskapene</a:t>
            </a:r>
            <a:endParaRPr lang="nb-NO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nb-NO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ting er å ha kilder – en helt annen er å bruke dem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23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8051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Kilder og kildebruk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Hvilke slutninger tør vi trekke? Hva er kvalifisert gjetting?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Fra kirkeboka – Hva forteller barnefødsler, tidlig død og «</a:t>
            </a:r>
            <a:r>
              <a:rPr lang="nb-NO" dirty="0" err="1"/>
              <a:t>uægte</a:t>
            </a:r>
            <a:r>
              <a:rPr lang="nb-NO" dirty="0"/>
              <a:t>» barn oss?</a:t>
            </a:r>
          </a:p>
          <a:p>
            <a:r>
              <a:rPr lang="nb-NO" dirty="0"/>
              <a:t>Fra folketellingene – Hva forteller sammensetning av folk på en gård oss? Er en bygård et miljø?</a:t>
            </a:r>
          </a:p>
          <a:p>
            <a:r>
              <a:rPr lang="nb-NO" dirty="0"/>
              <a:t>Fra adresselister i byene – Hvordan og hvorfor flytta folk i byene?</a:t>
            </a:r>
          </a:p>
          <a:p>
            <a:r>
              <a:rPr lang="nb-NO" dirty="0"/>
              <a:t>Fra matriklene – Hva betød eierskapet til gården for dem som bodde der?</a:t>
            </a:r>
          </a:p>
          <a:p>
            <a:r>
              <a:rPr lang="nb-NO" dirty="0"/>
              <a:t>Fra brev – Hvilken informasjon kan vi trekke ut, og hva kan vi lese mellom linjene?</a:t>
            </a:r>
          </a:p>
          <a:p>
            <a:r>
              <a:rPr lang="nb-NO" dirty="0"/>
              <a:t>Fra navneskikk – Hva forteller oppkallinga oss?</a:t>
            </a:r>
          </a:p>
          <a:p>
            <a:r>
              <a:rPr lang="nb-NO" dirty="0"/>
              <a:t>Fra notater i gamle bibler – Hvordan har familiebegivenheter og familietragedier forma folk og slekt?</a:t>
            </a:r>
          </a:p>
          <a:p>
            <a:r>
              <a:rPr lang="nb-NO" dirty="0"/>
              <a:t>…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24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1638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Slektsprogram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Lagring i </a:t>
            </a:r>
            <a:r>
              <a:rPr lang="nb-NO" dirty="0" err="1"/>
              <a:t>slektsprogram</a:t>
            </a:r>
            <a:r>
              <a:rPr lang="nb-NO" dirty="0"/>
              <a:t> på PC setter oss i stand til å lage akkurat de rapportene vi vil: </a:t>
            </a:r>
          </a:p>
          <a:p>
            <a:endParaRPr lang="nb-NO" dirty="0"/>
          </a:p>
          <a:p>
            <a:r>
              <a:rPr lang="nb-NO" dirty="0"/>
              <a:t>Hver person med biografi, bilder, lyd, film er egne objekter som kan settes inn i hvilken ny sammenheng som helst!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25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1638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Internett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Presentasjoner på nettsider har uendelige muligheter:</a:t>
            </a:r>
          </a:p>
          <a:p>
            <a:r>
              <a:rPr lang="nb-NO" dirty="0"/>
              <a:t>Nettpresentasjoner er også rapporter som kan formes slik vi vil.</a:t>
            </a:r>
          </a:p>
          <a:p>
            <a:pPr marL="0" indent="0">
              <a:buNone/>
            </a:pPr>
            <a:r>
              <a:rPr lang="nb-NO" dirty="0"/>
              <a:t>Det morsomste nettstedet  med slekt jeg har funnet er:</a:t>
            </a:r>
          </a:p>
          <a:p>
            <a:pPr marL="0" indent="0">
              <a:buNone/>
            </a:pPr>
            <a:r>
              <a:rPr lang="nb-NO" sz="1800" dirty="0">
                <a:hlinkClick r:id="rId2"/>
              </a:rPr>
              <a:t>http://www.american-pictures.com/genealogy/tree/Holdt.Daniel+Lalou.htm</a:t>
            </a:r>
            <a:r>
              <a:rPr lang="nb-NO" sz="1800" dirty="0"/>
              <a:t> </a:t>
            </a:r>
          </a:p>
          <a:p>
            <a:r>
              <a:rPr lang="nb-NO" dirty="0"/>
              <a:t>Men det fins mange andre…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26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5072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Rapportene – hva kan vi få ut av et </a:t>
            </a:r>
            <a:r>
              <a:rPr lang="nb-NO" dirty="0" err="1"/>
              <a:t>slektsprogram</a:t>
            </a:r>
            <a:r>
              <a:rPr lang="nb-NO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Nøkkelen til alle løsninger, også alternative og nye løsninger, ligger i </a:t>
            </a:r>
            <a:r>
              <a:rPr lang="nb-NO" dirty="0" err="1"/>
              <a:t>slektsprogrammenes</a:t>
            </a:r>
            <a:r>
              <a:rPr lang="nb-NO" dirty="0"/>
              <a:t> rapportgenerator:</a:t>
            </a:r>
          </a:p>
          <a:p>
            <a:endParaRPr lang="nb-NO" dirty="0"/>
          </a:p>
          <a:p>
            <a:r>
              <a:rPr lang="nb-NO" dirty="0"/>
              <a:t>Det fins standardrapporter for </a:t>
            </a:r>
            <a:r>
              <a:rPr lang="nb-NO" dirty="0" err="1"/>
              <a:t>familieslektsbøker</a:t>
            </a:r>
            <a:endParaRPr lang="nb-NO" dirty="0"/>
          </a:p>
          <a:p>
            <a:r>
              <a:rPr lang="nb-NO" dirty="0"/>
              <a:t>Og for </a:t>
            </a:r>
            <a:r>
              <a:rPr lang="nb-NO" dirty="0" err="1"/>
              <a:t>anerapporter</a:t>
            </a:r>
            <a:r>
              <a:rPr lang="nb-NO" dirty="0"/>
              <a:t> i bokform</a:t>
            </a:r>
          </a:p>
          <a:p>
            <a:r>
              <a:rPr lang="nb-NO" dirty="0"/>
              <a:t>I et godt </a:t>
            </a:r>
            <a:r>
              <a:rPr lang="nb-NO" dirty="0" err="1"/>
              <a:t>slektsprogram</a:t>
            </a:r>
            <a:r>
              <a:rPr lang="nb-NO" dirty="0"/>
              <a:t> ligger muligheten for å forme rapporter slik man vil </a:t>
            </a:r>
          </a:p>
          <a:p>
            <a:endParaRPr lang="nb-NO" dirty="0"/>
          </a:p>
          <a:p>
            <a:r>
              <a:rPr lang="nb-NO" dirty="0"/>
              <a:t>Det går også an å bruke «fotobøker» slik de tilbys av fotolaboratorier: Ved siden av bilder er det enkelt å legge inn lange og korte tekster.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27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9526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95E3-953C-837C-47A5-4D4879DA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FF861-09C3-B61D-8E92-CFA970A6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Rapportene – hva kan vi få ut av et </a:t>
            </a:r>
            <a:r>
              <a:rPr lang="nb-NO" dirty="0" err="1"/>
              <a:t>slektsprogram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69FBA5-4715-00D6-DBA6-710B3136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Nøkkelen til alle løsninger, også alternative og nye løsninger, ligger i </a:t>
            </a:r>
            <a:r>
              <a:rPr lang="nb-NO" dirty="0" err="1"/>
              <a:t>slektsprogrammenes</a:t>
            </a:r>
            <a:r>
              <a:rPr lang="nb-NO" dirty="0"/>
              <a:t> rapportgenerator:</a:t>
            </a:r>
          </a:p>
          <a:p>
            <a:endParaRPr lang="nb-NO" dirty="0"/>
          </a:p>
          <a:p>
            <a:r>
              <a:rPr lang="nb-NO" dirty="0"/>
              <a:t>Det fins standardrapporter for </a:t>
            </a:r>
            <a:r>
              <a:rPr lang="nb-NO" dirty="0" err="1"/>
              <a:t>familieslektsbøker</a:t>
            </a:r>
            <a:endParaRPr lang="nb-NO" dirty="0"/>
          </a:p>
          <a:p>
            <a:r>
              <a:rPr lang="nb-NO" dirty="0"/>
              <a:t>Og for </a:t>
            </a:r>
            <a:r>
              <a:rPr lang="nb-NO" dirty="0" err="1"/>
              <a:t>anerapporter</a:t>
            </a:r>
            <a:r>
              <a:rPr lang="nb-NO" dirty="0"/>
              <a:t> i bokform</a:t>
            </a:r>
          </a:p>
          <a:p>
            <a:r>
              <a:rPr lang="nb-NO" dirty="0"/>
              <a:t>I et godt </a:t>
            </a:r>
            <a:r>
              <a:rPr lang="nb-NO" dirty="0" err="1"/>
              <a:t>slektsprogram</a:t>
            </a:r>
            <a:r>
              <a:rPr lang="nb-NO" dirty="0"/>
              <a:t> ligger muligheten for å forme rapporter slik man vil </a:t>
            </a:r>
          </a:p>
          <a:p>
            <a:endParaRPr lang="nb-NO" dirty="0"/>
          </a:p>
          <a:p>
            <a:r>
              <a:rPr lang="nb-NO" dirty="0"/>
              <a:t>Det går også an å bruke «fotobøker» slik de tilbys av fotolaboratorier: Ved siden av bilder er det enkelt å legge inn lange og korte tekster.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E35620-635D-C5FA-08D7-4B8ABA9A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298F23-156C-692E-C21F-31758D54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28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4284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831D1-B0DC-70BF-A544-DDF3EAE80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0D619-5C8D-F1AB-2460-614F1A23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Eksempler fra Brothers keeper:</a:t>
            </a:r>
            <a:br>
              <a:rPr lang="nb-NO" dirty="0"/>
            </a:br>
            <a:r>
              <a:rPr lang="nb-NO" dirty="0"/>
              <a:t>Rapport – Aner – </a:t>
            </a:r>
            <a:r>
              <a:rPr lang="nb-NO" dirty="0" err="1"/>
              <a:t>Anerapport</a:t>
            </a:r>
            <a:r>
              <a:rPr lang="nb-NO" dirty="0"/>
              <a:t> bokformat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79BFE9-DE7E-2D22-DFE9-2D643D55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BC7A90-EBC1-93FF-2913-FFC4153D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ECCBECF-4009-4EB6-CB00-936ECBA4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29</a:t>
            </a:fld>
            <a:endParaRPr kumimoji="0"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2F085E-CB81-4092-30CC-ABEAB9E8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2" t="15001" r="29526" b="36000"/>
          <a:stretch>
            <a:fillRect/>
          </a:stretch>
        </p:blipFill>
        <p:spPr>
          <a:xfrm>
            <a:off x="565134" y="1073316"/>
            <a:ext cx="8013732" cy="52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9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nb-NO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Referere eller tolke?</a:t>
            </a:r>
            <a:endParaRPr lang="nb-NO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nb-NO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Hvor mye bør vi dikte inn i levde liv?		 Hvor mye bør vi la stå ukommentert?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</a:t>
            </a:fld>
            <a:endParaRPr kumimoji="0"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74CB1-3EA6-A836-DB68-FD109F1A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627872-2A58-320A-531D-57A29E8E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Eksempler fra Brothers keeper:</a:t>
            </a:r>
            <a:br>
              <a:rPr lang="nb-NO" dirty="0"/>
            </a:br>
            <a:r>
              <a:rPr lang="nb-NO" dirty="0"/>
              <a:t>Rapport - Etterkommere - Etterkommerrapport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D2D775-E4E9-3D47-72BD-8DA69782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7CDDD4-36B7-7F97-B87E-C7A4D811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EA21C1-66CB-ADCE-76E2-4C0C7222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30</a:t>
            </a:fld>
            <a:endParaRPr kumimoji="0"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B69EDA5-BDA7-7928-CD2B-207829A1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3" t="12006" r="33463" b="40200"/>
          <a:stretch>
            <a:fillRect/>
          </a:stretch>
        </p:blipFill>
        <p:spPr>
          <a:xfrm>
            <a:off x="1015169" y="926071"/>
            <a:ext cx="7113661" cy="50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BBE4-51C2-2088-86FC-EBD67BA8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D7880-EC70-442E-E998-8BE4514D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Redskaper fra Brothers keeper:</a:t>
            </a:r>
            <a:br>
              <a:rPr lang="nb-NO" dirty="0"/>
            </a:br>
            <a:r>
              <a:rPr lang="nb-NO" dirty="0"/>
              <a:t>Rapporter – Aner – </a:t>
            </a:r>
            <a:r>
              <a:rPr lang="nb-NO" dirty="0" err="1"/>
              <a:t>Anetre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FD136D-A084-B65C-ACB8-BD79CBCF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3CABC8-B10C-9215-7884-A1F16B3A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C767E4-290C-232A-068A-63E30213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31</a:t>
            </a:fld>
            <a:endParaRPr kumimoji="0"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7B747E0-EF9E-D291-13C1-AA4FE9B1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47" r="22819" b="5870"/>
          <a:stretch>
            <a:fillRect/>
          </a:stretch>
        </p:blipFill>
        <p:spPr>
          <a:xfrm>
            <a:off x="611560" y="1196752"/>
            <a:ext cx="7277632" cy="47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5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6E54-BC15-9963-4C1F-DC85550EC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97E1C-F095-C62E-A7F0-E4388510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Eksempler fra Brothers keeper:</a:t>
            </a:r>
            <a:br>
              <a:rPr lang="nb-NO" dirty="0"/>
            </a:br>
            <a:r>
              <a:rPr lang="nb-NO" dirty="0"/>
              <a:t>Rapporter – Aner – Bow Tie Chart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1FFDD-425F-FD63-7DAA-B0C5873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79151C-0563-FF5E-2DFF-80D477A4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2EDFD3-40C7-3BE2-C4EA-59D75706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32</a:t>
            </a:fld>
            <a:endParaRPr kumimoji="0"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952B13F-99D7-FF6C-D690-060A599C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01" t="5405" r="5113" b="8001"/>
          <a:stretch>
            <a:fillRect/>
          </a:stretch>
        </p:blipFill>
        <p:spPr>
          <a:xfrm>
            <a:off x="436180" y="1135285"/>
            <a:ext cx="8240276" cy="47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1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1554-6CC7-A046-DE0C-0C7C2007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7A670-1EA3-4D61-5DFC-ECE384F4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Eksempler fra Brothers keeper:</a:t>
            </a:r>
            <a:br>
              <a:rPr lang="nb-NO" dirty="0"/>
            </a:br>
            <a:r>
              <a:rPr lang="nb-NO" dirty="0"/>
              <a:t>Rapporter – </a:t>
            </a:r>
            <a:r>
              <a:rPr lang="nb-NO" dirty="0" err="1"/>
              <a:t>Anetre</a:t>
            </a:r>
            <a:r>
              <a:rPr lang="nb-NO" dirty="0"/>
              <a:t> – </a:t>
            </a:r>
            <a:r>
              <a:rPr lang="nb-NO" dirty="0" err="1"/>
              <a:t>Anetre</a:t>
            </a:r>
            <a:r>
              <a:rPr lang="nb-NO" dirty="0"/>
              <a:t> vifte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2C5A95-E6B1-285D-B8EC-6C147D9D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98191D-1928-171A-1002-714711B7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309F6C-FF4C-BABF-EC1B-FCA71E59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33</a:t>
            </a:fld>
            <a:endParaRPr kumimoji="0"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4405467-0D99-1AD0-CB5B-41E6AD70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 t="5405" r="1176" b="13600"/>
          <a:stretch>
            <a:fillRect/>
          </a:stretch>
        </p:blipFill>
        <p:spPr>
          <a:xfrm>
            <a:off x="25489" y="1700808"/>
            <a:ext cx="8928992" cy="41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81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ABDE-7BE2-A773-0EB6-9C6DE42E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5647D5-FE74-5679-6150-BA1E090B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fra Brothers keeper: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AE1AB2-9937-AA46-954B-4EA3A57C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46B320-56B8-B1F6-EA6D-21454D5B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EECB4A-6DCB-56B5-2C22-8D5DF793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34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27161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1E275-6D0E-29DF-EA20-2573A5E7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FD815-0072-9D45-C6A0-F74ACA95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fra Brothers keeper: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C513DE-1A79-E011-9D6A-EFBD4D19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772F48-B02D-8E7B-C382-1EF1503C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19CF29F-62F6-8F90-E34F-46836ABA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35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722640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nb-NO" dirty="0"/>
              <a:t>Hans Isdahl, Rælingen historielag: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br>
              <a:rPr lang="nb-NO" sz="2400" b="0" dirty="0">
                <a:solidFill>
                  <a:srgbClr val="262626"/>
                </a:solidFill>
              </a:rPr>
            </a:br>
            <a:r>
              <a:rPr lang="nb-NO" sz="5600" b="0" dirty="0">
                <a:solidFill>
                  <a:prstClr val="white"/>
                </a:solidFill>
              </a:rPr>
              <a:t>Det var det hele</a:t>
            </a:r>
            <a:endParaRPr lang="nb-NO" sz="5600" b="0" dirty="0"/>
          </a:p>
        </p:txBody>
      </p:sp>
    </p:spTree>
    <p:extLst>
      <p:ext uri="{BB962C8B-B14F-4D97-AF65-F5344CB8AC3E}">
        <p14:creationId xmlns:p14="http://schemas.microsoft.com/office/powerpoint/2010/main" val="261814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0"/>
            <a:ext cx="8403020" cy="836712"/>
          </a:xfrm>
        </p:spPr>
        <p:txBody>
          <a:bodyPr>
            <a:normAutofit fontScale="90000"/>
          </a:bodyPr>
          <a:lstStyle/>
          <a:p>
            <a:r>
              <a:rPr lang="nb-NO" sz="2700" dirty="0"/>
              <a:t>Dag Solstad: </a:t>
            </a:r>
            <a:r>
              <a:rPr lang="nb-NO" sz="2700" i="1" dirty="0"/>
              <a:t>Det uoppløselige episke element i Telemark i perioden 1591—1896 </a:t>
            </a:r>
            <a:r>
              <a:rPr lang="nb-NO" sz="2700" dirty="0"/>
              <a:t>(2013)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Dag Solstad har skrevet noe han kaller en roman, der han ikke fortolker levd liv.</a:t>
            </a:r>
          </a:p>
          <a:p>
            <a:pPr marL="0" indent="0">
              <a:buNone/>
            </a:pPr>
            <a:r>
              <a:rPr lang="nb-NO" dirty="0"/>
              <a:t>Men kan vi la være å tolke og gjette hvilke årsakssammenhenger som ligger bakover i slekta?</a:t>
            </a:r>
          </a:p>
          <a:p>
            <a:pPr marL="0" indent="0">
              <a:buNone/>
            </a:pPr>
            <a:r>
              <a:rPr lang="nb-NO" dirty="0"/>
              <a:t>Bør vi offentliggjøre våre tolkninger?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4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6781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Alle familier har spørsmål som roper etter svar: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Hvorfor valgte tippoldefar den ene av de to jentene han gjorde gravid omtrent samtidig?</a:t>
            </a:r>
          </a:p>
          <a:p>
            <a:r>
              <a:rPr lang="nb-NO" dirty="0"/>
              <a:t>Var oldefars svoger utro – med sin egen svigerinne? Og hvorfor tok svogeren livet av seg?</a:t>
            </a:r>
          </a:p>
          <a:p>
            <a:r>
              <a:rPr lang="nb-NO" dirty="0"/>
              <a:t>Hvordan klarte en husmannsfamilie å skaffe seg to leiegårder i Kristiania?</a:t>
            </a:r>
          </a:p>
          <a:p>
            <a:r>
              <a:rPr lang="nb-NO" dirty="0"/>
              <a:t>Hvor ble det av farmors første kjæreste?</a:t>
            </a:r>
          </a:p>
          <a:p>
            <a:r>
              <a:rPr lang="nb-NO" dirty="0"/>
              <a:t>Hvorfor dro fem av mormors søsken til USA?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5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10517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0" b="1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nb-NO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Klassiske </a:t>
            </a:r>
            <a:r>
              <a:rPr lang="nb-NO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slektsbøker</a:t>
            </a:r>
            <a:endParaRPr lang="nb-NO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nb-NO" sz="17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Slektsbøker</a:t>
            </a:r>
            <a:r>
              <a:rPr lang="nb-NO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har vært skrevet i hundrevis av år – det finnes standardløsninger som brukes ennå.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6</a:t>
            </a:fld>
            <a:endParaRPr kumimoji="0"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Klassisk etterslekt: (rapport fra Brothers keeper)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dirty="0"/>
              <a:t>1: Simon Nielsen </a:t>
            </a:r>
            <a:r>
              <a:rPr lang="nb-NO" sz="1600" dirty="0" err="1"/>
              <a:t>Saxild</a:t>
            </a:r>
            <a:r>
              <a:rPr lang="nb-NO" sz="1600" dirty="0"/>
              <a:t> 1702 - 1750  g. 1747 Elisabeth Marie </a:t>
            </a:r>
            <a:r>
              <a:rPr lang="nb-NO" sz="1600" dirty="0" err="1"/>
              <a:t>Henrichsdatter</a:t>
            </a:r>
            <a:r>
              <a:rPr lang="nb-NO" sz="1600" dirty="0"/>
              <a:t> Moss 1714-1794 </a:t>
            </a:r>
          </a:p>
          <a:p>
            <a:pPr marL="0" indent="0">
              <a:buNone/>
            </a:pPr>
            <a:r>
              <a:rPr lang="nb-NO" sz="1600" dirty="0"/>
              <a:t>1.1: Niels Henrik </a:t>
            </a:r>
            <a:r>
              <a:rPr lang="nb-NO" sz="1600" dirty="0" err="1"/>
              <a:t>Saxild</a:t>
            </a:r>
            <a:r>
              <a:rPr lang="nb-NO" sz="1600" dirty="0"/>
              <a:t> Simonsen 1748-1820 </a:t>
            </a:r>
            <a:br>
              <a:rPr lang="nb-NO" sz="1600" dirty="0"/>
            </a:br>
            <a:r>
              <a:rPr lang="nb-NO" sz="1600" dirty="0"/>
              <a:t>g. 1: Magdalena Andrea Kraft d. 1788  g.2: M</a:t>
            </a:r>
            <a:r>
              <a:rPr lang="en-US" sz="1600" dirty="0" err="1"/>
              <a:t>arichen</a:t>
            </a:r>
            <a:r>
              <a:rPr lang="en-US" sz="1600" dirty="0"/>
              <a:t> Elisabeth Barth d. 1791 </a:t>
            </a:r>
            <a:r>
              <a:rPr lang="nb-NO" sz="1600" dirty="0"/>
              <a:t> g. 3: Christine  Kraft f. 1758  d. 1 </a:t>
            </a:r>
            <a:r>
              <a:rPr lang="nb-NO" sz="1600" dirty="0" err="1"/>
              <a:t>apr</a:t>
            </a:r>
            <a:r>
              <a:rPr lang="nb-NO" sz="1600" dirty="0"/>
              <a:t> 1835 </a:t>
            </a:r>
          </a:p>
          <a:p>
            <a:pPr marL="0" indent="0">
              <a:buNone/>
            </a:pPr>
            <a:r>
              <a:rPr lang="en-US" sz="1600" dirty="0"/>
              <a:t>1.1.1: Claus </a:t>
            </a:r>
            <a:r>
              <a:rPr lang="en-US" sz="1600" dirty="0" err="1"/>
              <a:t>Winther</a:t>
            </a:r>
            <a:r>
              <a:rPr lang="en-US" sz="1600" dirty="0"/>
              <a:t> </a:t>
            </a:r>
            <a:r>
              <a:rPr lang="en-US" sz="1600" dirty="0" err="1"/>
              <a:t>Simonsen</a:t>
            </a:r>
            <a:r>
              <a:rPr lang="en-US" sz="1600" dirty="0"/>
              <a:t>  d.  1835  g. Dorothea Sophie </a:t>
            </a:r>
            <a:r>
              <a:rPr lang="en-US" sz="1600" dirty="0" err="1"/>
              <a:t>Sartz</a:t>
            </a:r>
            <a:r>
              <a:rPr lang="en-US" sz="1600" dirty="0"/>
              <a:t> 1773-1840 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1.1.1.1: Magdalena Andrea Simonsen f. 11 </a:t>
            </a:r>
            <a:r>
              <a:rPr lang="nb-NO" sz="1600" dirty="0" err="1"/>
              <a:t>okt</a:t>
            </a:r>
            <a:r>
              <a:rPr lang="nb-NO" sz="1600" dirty="0"/>
              <a:t> 1799 d. 11 jan 1800 </a:t>
            </a:r>
          </a:p>
          <a:p>
            <a:pPr marL="0" indent="0">
              <a:buNone/>
            </a:pPr>
            <a:r>
              <a:rPr lang="nb-NO" sz="1600" dirty="0"/>
              <a:t>1.1.1.2: Nils Henrik Simonsen f. 6 </a:t>
            </a:r>
            <a:r>
              <a:rPr lang="nb-NO" sz="1600" dirty="0" err="1"/>
              <a:t>apr</a:t>
            </a:r>
            <a:r>
              <a:rPr lang="nb-NO" sz="1600" dirty="0"/>
              <a:t> 1801 </a:t>
            </a:r>
          </a:p>
          <a:p>
            <a:pPr marL="0" indent="0">
              <a:buNone/>
            </a:pPr>
            <a:r>
              <a:rPr lang="nb-NO" sz="1600" dirty="0"/>
              <a:t>1.1.1.3: Magdalena Andrea Simonsen f 1803-82  g. Axel Peter Motzfeldt Harbou f. 1788 d. 1858 </a:t>
            </a:r>
          </a:p>
          <a:p>
            <a:pPr marL="0" indent="0">
              <a:buNone/>
            </a:pPr>
            <a:r>
              <a:rPr lang="en-US" sz="1600" dirty="0"/>
              <a:t>1.1.1.4: Jens Christian </a:t>
            </a:r>
            <a:r>
              <a:rPr lang="en-US" sz="1600" dirty="0" err="1"/>
              <a:t>Sartz</a:t>
            </a:r>
            <a:r>
              <a:rPr lang="en-US" sz="1600" dirty="0"/>
              <a:t> </a:t>
            </a:r>
            <a:r>
              <a:rPr lang="en-US" sz="1600" dirty="0" err="1"/>
              <a:t>Simonsen</a:t>
            </a:r>
            <a:r>
              <a:rPr lang="en-US" sz="1600" dirty="0"/>
              <a:t> f. 6 </a:t>
            </a:r>
            <a:r>
              <a:rPr lang="en-US" sz="1600" dirty="0" err="1"/>
              <a:t>jun</a:t>
            </a:r>
            <a:r>
              <a:rPr lang="en-US" sz="1600" dirty="0"/>
              <a:t> 1805 d. 15 </a:t>
            </a:r>
            <a:r>
              <a:rPr lang="en-US" sz="1600" dirty="0" err="1"/>
              <a:t>apr</a:t>
            </a:r>
            <a:r>
              <a:rPr lang="en-US" sz="1600" dirty="0"/>
              <a:t> 1867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1.1.1.5: Claus </a:t>
            </a:r>
            <a:r>
              <a:rPr lang="en-US" sz="1600" dirty="0" err="1"/>
              <a:t>Winther</a:t>
            </a:r>
            <a:r>
              <a:rPr lang="en-US" sz="1600" dirty="0"/>
              <a:t> </a:t>
            </a:r>
            <a:r>
              <a:rPr lang="en-US" sz="1600" dirty="0" err="1"/>
              <a:t>Simonsen</a:t>
            </a:r>
            <a:r>
              <a:rPr lang="en-US" sz="1600" dirty="0"/>
              <a:t> f. 15 </a:t>
            </a:r>
            <a:r>
              <a:rPr lang="en-US" sz="1600" dirty="0" err="1"/>
              <a:t>aug</a:t>
            </a:r>
            <a:r>
              <a:rPr lang="en-US" sz="1600" dirty="0"/>
              <a:t> 1807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1.1.1.6: Wilhelm Shield Simonsen f. 26 </a:t>
            </a:r>
            <a:r>
              <a:rPr lang="en-US" sz="1600" dirty="0" err="1"/>
              <a:t>jan</a:t>
            </a:r>
            <a:r>
              <a:rPr lang="en-US" sz="1600" dirty="0"/>
              <a:t> 1810 d. 8 </a:t>
            </a:r>
            <a:r>
              <a:rPr lang="en-US" sz="1600" dirty="0" err="1"/>
              <a:t>sep</a:t>
            </a:r>
            <a:r>
              <a:rPr lang="en-US" sz="1600" dirty="0"/>
              <a:t> 1817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1.1.1.7: Johan Martin </a:t>
            </a:r>
            <a:r>
              <a:rPr lang="en-US" sz="1600" dirty="0" err="1"/>
              <a:t>Sartz</a:t>
            </a:r>
            <a:r>
              <a:rPr lang="en-US" sz="1600" dirty="0"/>
              <a:t> </a:t>
            </a:r>
            <a:r>
              <a:rPr lang="en-US" sz="1600" dirty="0" err="1"/>
              <a:t>Simonsen</a:t>
            </a:r>
            <a:r>
              <a:rPr lang="en-US" sz="1600" dirty="0"/>
              <a:t> f. 9 </a:t>
            </a:r>
            <a:r>
              <a:rPr lang="en-US" sz="1600" dirty="0" err="1"/>
              <a:t>jul</a:t>
            </a:r>
            <a:r>
              <a:rPr lang="en-US" sz="1600" dirty="0"/>
              <a:t> 1813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1.1.1.8: Carl Christian Friedrich </a:t>
            </a:r>
            <a:r>
              <a:rPr lang="en-US" sz="1600" dirty="0" err="1"/>
              <a:t>Simonsen</a:t>
            </a:r>
            <a:r>
              <a:rPr lang="en-US" sz="1600" dirty="0"/>
              <a:t> f. 30 </a:t>
            </a:r>
            <a:r>
              <a:rPr lang="en-US" sz="1600" dirty="0" err="1"/>
              <a:t>mai</a:t>
            </a:r>
            <a:r>
              <a:rPr lang="en-US" sz="1600" dirty="0"/>
              <a:t> 1816 d. 7 des 1818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1.1.1.9: Carl Wilhelm </a:t>
            </a:r>
            <a:r>
              <a:rPr lang="en-US" sz="1600" dirty="0" err="1"/>
              <a:t>Simonsen</a:t>
            </a:r>
            <a:r>
              <a:rPr lang="en-US" sz="1600" dirty="0"/>
              <a:t> 1819-67 g. 1:  </a:t>
            </a:r>
            <a:r>
              <a:rPr lang="en-US" sz="1600" dirty="0" err="1"/>
              <a:t>Grethe</a:t>
            </a:r>
            <a:r>
              <a:rPr lang="en-US" sz="1600" dirty="0"/>
              <a:t> </a:t>
            </a:r>
            <a:r>
              <a:rPr lang="en-US" sz="1600" dirty="0" err="1"/>
              <a:t>Dorthea</a:t>
            </a:r>
            <a:r>
              <a:rPr lang="en-US" sz="1600" dirty="0"/>
              <a:t> Lund f. 3 </a:t>
            </a:r>
            <a:r>
              <a:rPr lang="en-US" sz="1600" dirty="0" err="1"/>
              <a:t>feb</a:t>
            </a:r>
            <a:r>
              <a:rPr lang="en-US" sz="1600" dirty="0"/>
              <a:t> 1824 g. 2: Marie  </a:t>
            </a:r>
            <a:r>
              <a:rPr lang="en-US" sz="1600" dirty="0" err="1"/>
              <a:t>Monsen</a:t>
            </a:r>
            <a:r>
              <a:rPr lang="en-US" sz="1600" dirty="0"/>
              <a:t>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1.1.1.9.1: Claus Christian Axel </a:t>
            </a:r>
            <a:r>
              <a:rPr lang="en-US" sz="1600" dirty="0" err="1"/>
              <a:t>Simonsen</a:t>
            </a:r>
            <a:r>
              <a:rPr lang="en-US" sz="1600" dirty="0"/>
              <a:t> f. 27 </a:t>
            </a:r>
            <a:r>
              <a:rPr lang="en-US" sz="1600" dirty="0" err="1"/>
              <a:t>aug</a:t>
            </a:r>
            <a:r>
              <a:rPr lang="en-US" sz="1600" dirty="0"/>
              <a:t> 1847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1.1.1.9.2: Georg </a:t>
            </a:r>
            <a:r>
              <a:rPr lang="en-US" sz="1600" dirty="0" err="1"/>
              <a:t>Sophus</a:t>
            </a:r>
            <a:r>
              <a:rPr lang="en-US" sz="1600" dirty="0"/>
              <a:t> Andreas </a:t>
            </a:r>
            <a:r>
              <a:rPr lang="en-US" sz="1600" dirty="0" err="1"/>
              <a:t>Simonsen</a:t>
            </a:r>
            <a:r>
              <a:rPr lang="en-US" sz="1600" dirty="0"/>
              <a:t> f. 27 mar 1849 </a:t>
            </a:r>
            <a:endParaRPr lang="nb-NO" sz="1600" dirty="0"/>
          </a:p>
          <a:p>
            <a:pPr marL="0" indent="0">
              <a:buNone/>
            </a:pPr>
            <a:r>
              <a:rPr lang="en-US" sz="1600" dirty="0"/>
              <a:t>1.1.1.9.3: </a:t>
            </a:r>
            <a:r>
              <a:rPr lang="nb-NO" sz="1600" dirty="0"/>
              <a:t>Carl Wilhelm Simonsen f. 18 </a:t>
            </a:r>
            <a:r>
              <a:rPr lang="nb-NO" sz="1600" dirty="0" err="1"/>
              <a:t>des</a:t>
            </a:r>
            <a:r>
              <a:rPr lang="nb-NO" sz="1600" dirty="0"/>
              <a:t> 1852</a:t>
            </a:r>
          </a:p>
          <a:p>
            <a:pPr marL="0" indent="0">
              <a:buNone/>
            </a:pPr>
            <a:r>
              <a:rPr lang="nb-NO" sz="1600" dirty="0"/>
              <a:t>1.1.2:…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7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11833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Klassisk anetavle: (rapport fra Brothers keeper)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1. Gudrun Josefine Simonsen, 1894-1966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Foreldre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2.Georg Waldemar Simonsen, 1854-1936 </a:t>
            </a:r>
            <a:r>
              <a:rPr lang="nb-NO" dirty="0" err="1"/>
              <a:t>g.m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3.Josefine Martine </a:t>
            </a:r>
            <a:r>
              <a:rPr lang="nb-NO" dirty="0" err="1"/>
              <a:t>Fossaas</a:t>
            </a:r>
            <a:r>
              <a:rPr lang="nb-NO" dirty="0"/>
              <a:t>, 1863-1933.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Besteforeldre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4.Niels Henrik Simonsen, 1813-96 </a:t>
            </a:r>
            <a:r>
              <a:rPr lang="nb-NO" dirty="0" err="1"/>
              <a:t>g.m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5.Frederikke Charlotte Smidt, 1823-87</a:t>
            </a:r>
          </a:p>
          <a:p>
            <a:pPr marL="0" indent="0">
              <a:buNone/>
            </a:pPr>
            <a:r>
              <a:rPr lang="nb-NO" dirty="0"/>
              <a:t>6.Kristen Rasmussen </a:t>
            </a:r>
            <a:r>
              <a:rPr lang="nb-NO" dirty="0" err="1"/>
              <a:t>Fossaas</a:t>
            </a:r>
            <a:r>
              <a:rPr lang="nb-NO" dirty="0"/>
              <a:t>, 1838-1921 g. m.</a:t>
            </a:r>
          </a:p>
          <a:p>
            <a:pPr marL="0" indent="0">
              <a:buNone/>
            </a:pPr>
            <a:r>
              <a:rPr lang="nb-NO" dirty="0"/>
              <a:t>7.Inger Kirstine Johansdatter </a:t>
            </a:r>
            <a:r>
              <a:rPr lang="nb-NO" dirty="0" err="1"/>
              <a:t>Hjelmtvet</a:t>
            </a:r>
            <a:r>
              <a:rPr lang="nb-NO" dirty="0"/>
              <a:t>, 1834-97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Oldeforeldre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8.Jens Kraft Simonsen, -1839 g. m.</a:t>
            </a:r>
          </a:p>
          <a:p>
            <a:pPr marL="0" indent="0">
              <a:buNone/>
            </a:pPr>
            <a:r>
              <a:rPr lang="nb-NO" dirty="0"/>
              <a:t>9.osv…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8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378943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Gårdshistorie – bygdebøker: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824536"/>
          </a:xfrm>
        </p:spPr>
        <p:txBody>
          <a:bodyPr>
            <a:normAutofit/>
          </a:bodyPr>
          <a:lstStyle/>
          <a:p>
            <a:r>
              <a:rPr lang="nb-NO" dirty="0"/>
              <a:t>Gården er i sentrum</a:t>
            </a:r>
          </a:p>
          <a:p>
            <a:r>
              <a:rPr lang="nb-NO" dirty="0"/>
              <a:t>Eierhistorie</a:t>
            </a:r>
          </a:p>
          <a:p>
            <a:r>
              <a:rPr lang="nb-NO" dirty="0"/>
              <a:t>Brukerhistorie</a:t>
            </a:r>
          </a:p>
          <a:p>
            <a:r>
              <a:rPr lang="nb-NO" dirty="0"/>
              <a:t>Brukernes historie, hvor de kom fra og hvor de dro, hvem var foreldra og barna</a:t>
            </a:r>
          </a:p>
          <a:p>
            <a:r>
              <a:rPr lang="nb-NO" dirty="0"/>
              <a:t>Bilder og kart</a:t>
            </a:r>
          </a:p>
          <a:p>
            <a:r>
              <a:rPr lang="nb-NO" dirty="0"/>
              <a:t>Deling av gården</a:t>
            </a:r>
          </a:p>
          <a:p>
            <a:r>
              <a:rPr lang="nb-NO" dirty="0"/>
              <a:t>Husmannsplassene under gården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14.11.2013</a:t>
            </a:r>
            <a:endParaRPr kumimoji="0"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nb-NO" smtClean="0"/>
              <a:pPr/>
              <a:t>9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1144335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nføring i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615</TotalTime>
  <Words>1512</Words>
  <Application>Microsoft Office PowerPoint</Application>
  <PresentationFormat>Skjermfremvisning (4:3)</PresentationFormat>
  <Paragraphs>290</Paragraphs>
  <Slides>36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0" baseType="lpstr">
      <vt:lpstr>Arial</vt:lpstr>
      <vt:lpstr>Calibri</vt:lpstr>
      <vt:lpstr>Georgia</vt:lpstr>
      <vt:lpstr>Innføring i PowerPoint 2010</vt:lpstr>
      <vt:lpstr>Noen alternativer for en som vil lage SLEKTSBOK</vt:lpstr>
      <vt:lpstr>PowerPoint-presentasjon</vt:lpstr>
      <vt:lpstr>Referere eller tolke?</vt:lpstr>
      <vt:lpstr>Dag Solstad: Det uoppløselige episke element i Telemark i perioden 1591—1896 (2013)</vt:lpstr>
      <vt:lpstr>Alle familier har spørsmål som roper etter svar:</vt:lpstr>
      <vt:lpstr>Klassiske slektsbøker</vt:lpstr>
      <vt:lpstr>Klassisk etterslekt: (rapport fra Brothers keeper)</vt:lpstr>
      <vt:lpstr>Klassisk anetavle: (rapport fra Brothers keeper)</vt:lpstr>
      <vt:lpstr>Gårdshistorie – bygdebøker:</vt:lpstr>
      <vt:lpstr>Alternativer</vt:lpstr>
      <vt:lpstr>Problemstillinger</vt:lpstr>
      <vt:lpstr>1) Kjernefamilien som utgangspunkt</vt:lpstr>
      <vt:lpstr>2) Ett årstall som utgangspunkt</vt:lpstr>
      <vt:lpstr>3) Urbanisering</vt:lpstr>
      <vt:lpstr>4) Husmannshistorier</vt:lpstr>
      <vt:lpstr>5) Utvandring</vt:lpstr>
      <vt:lpstr>6) Innvandring</vt:lpstr>
      <vt:lpstr>7) Innvandring</vt:lpstr>
      <vt:lpstr>8) Etnisitet</vt:lpstr>
      <vt:lpstr>9) Kvinnehistorier</vt:lpstr>
      <vt:lpstr>10) Reisende</vt:lpstr>
      <vt:lpstr>11) Osv.</vt:lpstr>
      <vt:lpstr>Redskapene</vt:lpstr>
      <vt:lpstr>Kilder og kildebruk</vt:lpstr>
      <vt:lpstr>Slektsprogram</vt:lpstr>
      <vt:lpstr>Internett</vt:lpstr>
      <vt:lpstr>Rapportene – hva kan vi få ut av et slektsprogram?</vt:lpstr>
      <vt:lpstr>Rapportene – hva kan vi få ut av et slektsprogram?</vt:lpstr>
      <vt:lpstr>Eksempler fra Brothers keeper: Rapport – Aner – Anerapport bokformat</vt:lpstr>
      <vt:lpstr>Eksempler fra Brothers keeper: Rapport - Etterkommere - Etterkommerrapport</vt:lpstr>
      <vt:lpstr>Redskaper fra Brothers keeper: Rapporter – Aner – Anetre:</vt:lpstr>
      <vt:lpstr>Eksempler fra Brothers keeper: Rapporter – Aner – Bow Tie Chart</vt:lpstr>
      <vt:lpstr>Eksempler fra Brothers keeper: Rapporter – Anetre – Anetre vifte</vt:lpstr>
      <vt:lpstr>Eksempler fra Brothers keeper:</vt:lpstr>
      <vt:lpstr>Eksempler fra Brothers keeper:</vt:lpstr>
      <vt:lpstr> Det var det hele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Hans Isdahl</cp:lastModifiedBy>
  <cp:revision>7</cp:revision>
  <dcterms:created xsi:type="dcterms:W3CDTF">2013-11-14T13:16:44Z</dcterms:created>
  <dcterms:modified xsi:type="dcterms:W3CDTF">2025-11-25T14:16:34Z</dcterms:modified>
</cp:coreProperties>
</file>